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EC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639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183FD-FD00-443C-8E19-398FD049159C}" type="datetimeFigureOut">
              <a:rPr lang="de-AT" smtClean="0"/>
              <a:t>28.05.2021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751877-B54D-4C3A-A1A6-DF249BA602B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99682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751877-B54D-4C3A-A1A6-DF249BA602B8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52734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751877-B54D-4C3A-A1A6-DF249BA602B8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64542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E378A6-F90B-425A-9D72-06198A1A61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3A33891-0267-4FA6-876E-8E6C563475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F6104A2-F6A3-4260-8B64-4F6B86B4F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6DFBF-B58B-4BC7-948F-1CF506571040}" type="datetimeFigureOut">
              <a:rPr lang="de-AT" smtClean="0"/>
              <a:t>28.05.2021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92AABCB-9B44-413C-8C0F-F42260EE4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D826F45-B51A-42DD-88B6-199D74CD5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FFE4E-931F-45CC-97B5-4B66A476392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89104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A03EFA-58F4-4829-B187-241939B2B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D5B8CD8-A96F-4214-AB44-9E19BB15F3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07D704A-B715-4EEA-B647-73A867BA4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6DFBF-B58B-4BC7-948F-1CF506571040}" type="datetimeFigureOut">
              <a:rPr lang="de-AT" smtClean="0"/>
              <a:t>28.05.2021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BAE7EEB-D828-4A61-8EC3-5B8734467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AF40DD4-CCFA-4E91-8CC8-56494B078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FFE4E-931F-45CC-97B5-4B66A476392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44600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1E0E5A7-260D-46FE-A401-D3A3D230D6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E8A1D63-063D-4521-AE8A-C40A4B1F88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8715BE4-0523-4D5A-AD54-7C25136FE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6DFBF-B58B-4BC7-948F-1CF506571040}" type="datetimeFigureOut">
              <a:rPr lang="de-AT" smtClean="0"/>
              <a:t>28.05.2021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B6D8C1-32B3-4463-A19E-D47A8C9EC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B271A2D-D8D6-495D-A14C-68DBEDB4B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FFE4E-931F-45CC-97B5-4B66A476392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93675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1DA3CC-FB09-48CB-BBFF-36FD214C4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7603CD-6DDA-4CB6-BF33-4DA19926C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86FEEDA-5933-4034-8477-CA046BABC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6DFBF-B58B-4BC7-948F-1CF506571040}" type="datetimeFigureOut">
              <a:rPr lang="de-AT" smtClean="0"/>
              <a:t>28.05.2021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2294B8E-C41E-41A8-8200-8DBE9E671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8684E51-FE44-4F73-B294-04867E07E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FFE4E-931F-45CC-97B5-4B66A476392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25416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8FD3B2-8CEE-4DFA-A5E3-C99C16C3D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7EE42B2-64C3-41E1-AFAF-71153860E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9D68E65-1384-4769-BE48-60F869D5E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6DFBF-B58B-4BC7-948F-1CF506571040}" type="datetimeFigureOut">
              <a:rPr lang="de-AT" smtClean="0"/>
              <a:t>28.05.2021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299B3C0-9CAE-47A7-B9F6-ACE8BA361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6D9B7AC-591D-4C04-BF71-41DCF7FE9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FFE4E-931F-45CC-97B5-4B66A476392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33500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16E1BA-C260-45BB-8EC4-CAFE61BE9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1272C9A-DA8A-4321-8B09-7D00645279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5011432-BCA7-4088-9005-92A2BEABFF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B55C936-DDF1-4582-9517-0C6193CCA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6DFBF-B58B-4BC7-948F-1CF506571040}" type="datetimeFigureOut">
              <a:rPr lang="de-AT" smtClean="0"/>
              <a:t>28.05.2021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9BECB75-60C4-4A37-A8B9-1DA499D97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18957B6-59F5-4480-A54E-C1B9AF661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FFE4E-931F-45CC-97B5-4B66A476392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57460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797AC-F05C-4A42-86A4-C778B8FA3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FC977E6-544D-44B6-B05B-322A859D08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5C7F230-EDC2-4072-B02F-54AE712C53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D9A655E-0379-4D94-9E12-854D19F909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174C7A1-4A2F-442F-8592-C2EA4F2956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6273859-C483-413C-8CDD-53E7C9592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6DFBF-B58B-4BC7-948F-1CF506571040}" type="datetimeFigureOut">
              <a:rPr lang="de-AT" smtClean="0"/>
              <a:t>28.05.2021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360E993-D613-4557-B67E-3D1FB380A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B6F56A8-B23F-495B-BB6A-F5088F53E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FFE4E-931F-45CC-97B5-4B66A476392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30767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AFF5AE-4E09-44E6-B5FD-6E8C47C7F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F00E6B8-472B-4832-8A67-152E2465E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6DFBF-B58B-4BC7-948F-1CF506571040}" type="datetimeFigureOut">
              <a:rPr lang="de-AT" smtClean="0"/>
              <a:t>28.05.2021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87BC631-9ED6-4ECF-93FB-385ECC6EA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95FBC99-2345-42C3-9D3D-46D4716AC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FFE4E-931F-45CC-97B5-4B66A476392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53095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481E6A9-401E-4304-A923-3CF67ACEB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6DFBF-B58B-4BC7-948F-1CF506571040}" type="datetimeFigureOut">
              <a:rPr lang="de-AT" smtClean="0"/>
              <a:t>28.05.2021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E562D6E-07CB-4A64-8435-36FC334AB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5D9E060-C71E-4E05-A1E5-30BE04A18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FFE4E-931F-45CC-97B5-4B66A476392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30820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664397-9363-4FCC-9B9C-977F48778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96EBF16-726A-4B75-AAD6-86A0C4E22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4726D4B-6CA6-4564-AB45-34B9B14E12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41E4038-10DA-4A24-BB1B-D1089AD15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6DFBF-B58B-4BC7-948F-1CF506571040}" type="datetimeFigureOut">
              <a:rPr lang="de-AT" smtClean="0"/>
              <a:t>28.05.2021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7EAF7D3-1D81-4F51-8236-51A62BD1A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1CF3C05-4EAD-4CE2-A33A-C209C6230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FFE4E-931F-45CC-97B5-4B66A476392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24097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FEC643-6623-44AC-B292-BDDC6B9EC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A399A9F-FBC8-4589-B4EA-54D0FAC51D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7AD8DB2-BE10-4C1E-BD89-530131F608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08FB9D7-7AD8-4318-92A9-B149E3BFD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6DFBF-B58B-4BC7-948F-1CF506571040}" type="datetimeFigureOut">
              <a:rPr lang="de-AT" smtClean="0"/>
              <a:t>28.05.2021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FC0CEA6-7EF0-4165-9FAA-85A4EF4CF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490FAA8-4C53-482B-84C0-398B7E9C6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FFE4E-931F-45CC-97B5-4B66A476392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88913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964AA31-AADC-4EA0-AE58-84F09A142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E1B2901-08C2-492D-A802-651E5F0907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575EA04-3DD0-42C5-AD8C-E4E7C67042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6DFBF-B58B-4BC7-948F-1CF506571040}" type="datetimeFigureOut">
              <a:rPr lang="de-AT" smtClean="0"/>
              <a:t>28.05.2021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BEA2F7-BE25-43B6-8FFF-5091E2E39C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CECDF8B-7F8D-4F85-86CB-C02328E4F8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FFE4E-931F-45CC-97B5-4B66A476392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86617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1">
            <a:extLst>
              <a:ext uri="{FF2B5EF4-FFF2-40B4-BE49-F238E27FC236}">
                <a16:creationId xmlns:a16="http://schemas.microsoft.com/office/drawing/2014/main" id="{7905BA41-EE6E-4F80-8636-447F22DD7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4ABE024-BA2B-448C-9FE1-98BE862081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8465" y="3298722"/>
            <a:ext cx="8495070" cy="1784402"/>
          </a:xfrm>
        </p:spPr>
        <p:txBody>
          <a:bodyPr anchor="b">
            <a:normAutofit/>
          </a:bodyPr>
          <a:lstStyle/>
          <a:p>
            <a:r>
              <a:rPr lang="de-AT">
                <a:solidFill>
                  <a:srgbClr val="FFFFFF"/>
                </a:solidFill>
                <a:latin typeface="Gotham Black" pitchFamily="50" charset="0"/>
                <a:cs typeface="Gotham Black" pitchFamily="50" charset="0"/>
              </a:rPr>
              <a:t>DESIGN-RICHTLINIEN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9DB4068-E987-4FB3-BC46-8006F2A18A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8465" y="5258851"/>
            <a:ext cx="8495070" cy="904005"/>
          </a:xfrm>
        </p:spPr>
        <p:txBody>
          <a:bodyPr>
            <a:normAutofit/>
          </a:bodyPr>
          <a:lstStyle/>
          <a:p>
            <a:r>
              <a:rPr lang="de-AT" b="1" i="1">
                <a:solidFill>
                  <a:srgbClr val="FFFFFF"/>
                </a:solidFill>
                <a:latin typeface="Merriweather" panose="00000500000000000000" pitchFamily="2" charset="0"/>
                <a:cs typeface="Arial" panose="020B0604020202020204" pitchFamily="34" charset="0"/>
              </a:rPr>
              <a:t>Für digitale Präsentationen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D7549B2-EE05-4558-8C64-AC46755F2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25914" y="889251"/>
            <a:ext cx="2140172" cy="214017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6" name="Elemento grafico 50" descr="Document">
            <a:extLst>
              <a:ext uri="{FF2B5EF4-FFF2-40B4-BE49-F238E27FC236}">
                <a16:creationId xmlns:a16="http://schemas.microsoft.com/office/drawing/2014/main" id="{3093A153-6A43-4790-97E0-3BCC93E133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8264" y="1371601"/>
            <a:ext cx="1175474" cy="117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364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9DB4068-E987-4FB3-BC46-8006F2A18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722" y="1970816"/>
            <a:ext cx="9724031" cy="1143141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de-AT" sz="2000" b="1" i="1" dirty="0">
                <a:latin typeface="Merriweather" panose="00000500000000000000" pitchFamily="2" charset="0"/>
                <a:cs typeface="Arial" panose="020B0604020202020204" pitchFamily="34" charset="0"/>
              </a:rPr>
              <a:t>Inhaltsraum </a:t>
            </a:r>
            <a:r>
              <a:rPr lang="de-AT" sz="2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 </a:t>
            </a:r>
            <a:r>
              <a:rPr lang="de-AT" sz="2000" b="1" i="1" dirty="0">
                <a:latin typeface="Merriweather" panose="00000500000000000000" pitchFamily="2" charset="0"/>
                <a:cs typeface="Arial" panose="020B0604020202020204" pitchFamily="34" charset="0"/>
              </a:rPr>
              <a:t> Leerraum</a:t>
            </a:r>
          </a:p>
          <a:p>
            <a:pPr marL="0" indent="0" algn="just">
              <a:buNone/>
            </a:pPr>
            <a:r>
              <a:rPr lang="de-AT" sz="100" b="1" i="1" dirty="0">
                <a:latin typeface="Merriweather" panose="00000500000000000000" pitchFamily="2" charset="0"/>
                <a:cs typeface="Arial" panose="020B0604020202020204" pitchFamily="34" charset="0"/>
              </a:rPr>
              <a:t>		</a:t>
            </a:r>
          </a:p>
          <a:p>
            <a:pPr marL="0" indent="0" algn="just">
              <a:buNone/>
            </a:pPr>
            <a:r>
              <a:rPr lang="de-DE" sz="2000" b="1" i="1" dirty="0">
                <a:latin typeface="Merriweather" panose="00000500000000000000" pitchFamily="2" charset="0"/>
                <a:cs typeface="Arial" panose="020B0604020202020204" pitchFamily="34" charset="0"/>
              </a:rPr>
              <a:t>Informationen nach Priorität ordnen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6E1F67D-8A9D-4B66-8B42-27FA53A54538}"/>
              </a:ext>
            </a:extLst>
          </p:cNvPr>
          <p:cNvSpPr/>
          <p:nvPr/>
        </p:nvSpPr>
        <p:spPr>
          <a:xfrm>
            <a:off x="0" y="-1"/>
            <a:ext cx="12192000" cy="15907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4ABE024-BA2B-448C-9FE1-98BE86208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763" y="326229"/>
            <a:ext cx="9895951" cy="1033669"/>
          </a:xfrm>
        </p:spPr>
        <p:txBody>
          <a:bodyPr>
            <a:normAutofit/>
          </a:bodyPr>
          <a:lstStyle/>
          <a:p>
            <a:r>
              <a:rPr lang="de-AT" sz="4000">
                <a:solidFill>
                  <a:srgbClr val="FFFFFF"/>
                </a:solidFill>
                <a:latin typeface="Gotham Black" pitchFamily="50" charset="0"/>
                <a:cs typeface="Gotham Black" pitchFamily="50" charset="0"/>
              </a:rPr>
              <a:t>GESTALTUNGSRÄUME</a:t>
            </a:r>
            <a:endParaRPr lang="de-AT" sz="4000" dirty="0">
              <a:solidFill>
                <a:srgbClr val="FFFFFF"/>
              </a:solidFill>
              <a:latin typeface="Gotham Black" pitchFamily="50" charset="0"/>
              <a:cs typeface="Gotham Black" pitchFamily="50" charset="0"/>
            </a:endParaRPr>
          </a:p>
        </p:txBody>
      </p:sp>
      <p:pic>
        <p:nvPicPr>
          <p:cNvPr id="1026" name="Picture 2" descr="Designmonat Graz">
            <a:extLst>
              <a:ext uri="{FF2B5EF4-FFF2-40B4-BE49-F238E27FC236}">
                <a16:creationId xmlns:a16="http://schemas.microsoft.com/office/drawing/2014/main" id="{74368F2D-3EBA-4853-A0D6-F07CB54F5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117" y="3487342"/>
            <a:ext cx="4264921" cy="284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op 10 Design Trends in 2020 and How to Use Them in Presentations |  VisualHackers">
            <a:extLst>
              <a:ext uri="{FF2B5EF4-FFF2-40B4-BE49-F238E27FC236}">
                <a16:creationId xmlns:a16="http://schemas.microsoft.com/office/drawing/2014/main" id="{42D85381-6895-437A-B187-BEAD59322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53" y="3487342"/>
            <a:ext cx="5051502" cy="284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794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9DB4068-E987-4FB3-BC46-8006F2A18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722" y="1970816"/>
            <a:ext cx="9724031" cy="1143141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de-AT" sz="2000" b="1" i="1" dirty="0">
                <a:latin typeface="Merriweather" panose="00000500000000000000" pitchFamily="2" charset="0"/>
                <a:cs typeface="Arial" panose="020B0604020202020204" pitchFamily="34" charset="0"/>
              </a:rPr>
              <a:t>Schriftart sollte zu Inhalt passen</a:t>
            </a:r>
          </a:p>
          <a:p>
            <a:pPr marL="0" indent="0" algn="just">
              <a:buNone/>
            </a:pPr>
            <a:r>
              <a:rPr lang="de-AT" sz="100" b="1" i="1" dirty="0">
                <a:latin typeface="Merriweather" panose="00000500000000000000" pitchFamily="2" charset="0"/>
                <a:cs typeface="Arial" panose="020B0604020202020204" pitchFamily="34" charset="0"/>
              </a:rPr>
              <a:t>		</a:t>
            </a:r>
          </a:p>
          <a:p>
            <a:pPr marL="0" indent="0" algn="just">
              <a:buNone/>
            </a:pPr>
            <a:r>
              <a:rPr lang="de-DE" sz="2000" b="1" i="1" dirty="0">
                <a:latin typeface="Merriweather" panose="00000500000000000000" pitchFamily="2" charset="0"/>
                <a:cs typeface="Arial" panose="020B0604020202020204" pitchFamily="34" charset="0"/>
              </a:rPr>
              <a:t>Nicht zu viele Schriftarten verwenden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6E1F67D-8A9D-4B66-8B42-27FA53A54538}"/>
              </a:ext>
            </a:extLst>
          </p:cNvPr>
          <p:cNvSpPr/>
          <p:nvPr/>
        </p:nvSpPr>
        <p:spPr>
          <a:xfrm>
            <a:off x="0" y="-1"/>
            <a:ext cx="12192000" cy="15907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4ABE024-BA2B-448C-9FE1-98BE86208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763" y="326229"/>
            <a:ext cx="9895951" cy="1033669"/>
          </a:xfrm>
        </p:spPr>
        <p:txBody>
          <a:bodyPr>
            <a:normAutofit/>
          </a:bodyPr>
          <a:lstStyle/>
          <a:p>
            <a:r>
              <a:rPr lang="de-AT" sz="4000" dirty="0">
                <a:solidFill>
                  <a:srgbClr val="FFFFFF"/>
                </a:solidFill>
                <a:latin typeface="Gotham Black" pitchFamily="50" charset="0"/>
                <a:cs typeface="Gotham Black" pitchFamily="50" charset="0"/>
              </a:rPr>
              <a:t>WAHL DER SCHRIFART</a:t>
            </a:r>
          </a:p>
        </p:txBody>
      </p:sp>
      <p:pic>
        <p:nvPicPr>
          <p:cNvPr id="2052" name="Picture 4" descr="Movie Nights at Seventh &amp; Tryon: Back to the Future - CLTure">
            <a:extLst>
              <a:ext uri="{FF2B5EF4-FFF2-40B4-BE49-F238E27FC236}">
                <a16:creationId xmlns:a16="http://schemas.microsoft.com/office/drawing/2014/main" id="{AC41DB59-79F9-46F4-BC88-AAB2907CB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53" y="3498845"/>
            <a:ext cx="5051502" cy="283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ow to Choose the Best Font for Your Design - Spark My Site">
            <a:extLst>
              <a:ext uri="{FF2B5EF4-FFF2-40B4-BE49-F238E27FC236}">
                <a16:creationId xmlns:a16="http://schemas.microsoft.com/office/drawing/2014/main" id="{BA5F22D2-9E25-494B-94CC-E153ABDA7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118" y="3487341"/>
            <a:ext cx="3793442" cy="284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388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9DB4068-E987-4FB3-BC46-8006F2A18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722" y="1970816"/>
            <a:ext cx="9724031" cy="1143141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de-AT" sz="2000" b="1" i="1" dirty="0">
                <a:latin typeface="Merriweather" panose="00000500000000000000" pitchFamily="2" charset="0"/>
                <a:cs typeface="Arial" panose="020B0604020202020204" pitchFamily="34" charset="0"/>
              </a:rPr>
              <a:t>Serifenschrift </a:t>
            </a:r>
            <a:r>
              <a:rPr lang="de-AT" sz="2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  </a:t>
            </a:r>
            <a:r>
              <a:rPr lang="de-AT" sz="2000" b="1" i="1" dirty="0">
                <a:latin typeface="Merriweather" panose="00000500000000000000" pitchFamily="2" charset="0"/>
                <a:cs typeface="Times New Roman" panose="02020603050405020304" pitchFamily="18" charset="0"/>
                <a:sym typeface="Symbol" panose="05050102010706020507" pitchFamily="18" charset="2"/>
              </a:rPr>
              <a:t>Serifenlose Schrift</a:t>
            </a:r>
            <a:endParaRPr lang="de-AT" sz="2000" b="1" i="1" dirty="0">
              <a:latin typeface="Merriweather" panose="00000500000000000000" pitchFamily="2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de-AT" sz="100" b="1" i="1" dirty="0">
                <a:latin typeface="Merriweather" panose="00000500000000000000" pitchFamily="2" charset="0"/>
                <a:cs typeface="Arial" panose="020B0604020202020204" pitchFamily="34" charset="0"/>
              </a:rPr>
              <a:t>		</a:t>
            </a:r>
          </a:p>
          <a:p>
            <a:pPr marL="0" indent="0" algn="just">
              <a:buNone/>
            </a:pPr>
            <a:r>
              <a:rPr lang="de-DE" sz="2000" b="1" i="1" dirty="0">
                <a:latin typeface="Merriweather" panose="00000500000000000000" pitchFamily="2" charset="0"/>
                <a:cs typeface="Arial" panose="020B0604020202020204" pitchFamily="34" charset="0"/>
              </a:rPr>
              <a:t>Schriftgrößen helfen zu priorisieren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6E1F67D-8A9D-4B66-8B42-27FA53A54538}"/>
              </a:ext>
            </a:extLst>
          </p:cNvPr>
          <p:cNvSpPr/>
          <p:nvPr/>
        </p:nvSpPr>
        <p:spPr>
          <a:xfrm>
            <a:off x="0" y="-1"/>
            <a:ext cx="12192000" cy="15907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4ABE024-BA2B-448C-9FE1-98BE86208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763" y="326229"/>
            <a:ext cx="9895951" cy="1033669"/>
          </a:xfrm>
        </p:spPr>
        <p:txBody>
          <a:bodyPr>
            <a:normAutofit/>
          </a:bodyPr>
          <a:lstStyle/>
          <a:p>
            <a:r>
              <a:rPr lang="de-AT" sz="4000" dirty="0">
                <a:solidFill>
                  <a:srgbClr val="FFFFFF"/>
                </a:solidFill>
                <a:latin typeface="Gotham Black" pitchFamily="50" charset="0"/>
                <a:cs typeface="Gotham Black" pitchFamily="50" charset="0"/>
              </a:rPr>
              <a:t>SCHRIFTKOMBINATIONEN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1B3D8DC-A1BF-4C74-AF07-967848CD57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4" t="10277" r="8276" b="6927"/>
          <a:stretch/>
        </p:blipFill>
        <p:spPr bwMode="auto">
          <a:xfrm>
            <a:off x="873653" y="3507316"/>
            <a:ext cx="3793442" cy="283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C6A825E-28C7-4F39-A2A7-5BC98A7BB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1349" y="3498035"/>
            <a:ext cx="3793442" cy="283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277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9DB4068-E987-4FB3-BC46-8006F2A18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722" y="1970816"/>
            <a:ext cx="9724031" cy="1143141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de-AT" sz="2000" b="1" i="1" dirty="0">
                <a:latin typeface="Merriweather" panose="00000500000000000000" pitchFamily="2" charset="0"/>
                <a:cs typeface="Arial" panose="020B0604020202020204" pitchFamily="34" charset="0"/>
              </a:rPr>
              <a:t>Durchgängigkeit beachten</a:t>
            </a:r>
          </a:p>
          <a:p>
            <a:pPr marL="0" indent="0" algn="just">
              <a:buNone/>
            </a:pPr>
            <a:r>
              <a:rPr lang="de-AT" sz="100" b="1" i="1" dirty="0">
                <a:latin typeface="Merriweather" panose="00000500000000000000" pitchFamily="2" charset="0"/>
                <a:cs typeface="Arial" panose="020B0604020202020204" pitchFamily="34" charset="0"/>
              </a:rPr>
              <a:t>		</a:t>
            </a:r>
          </a:p>
          <a:p>
            <a:pPr marL="0" indent="0" algn="just">
              <a:buNone/>
            </a:pPr>
            <a:r>
              <a:rPr lang="de-DE" sz="2000" b="1" i="1" dirty="0">
                <a:latin typeface="Merriweather" panose="00000500000000000000" pitchFamily="2" charset="0"/>
                <a:cs typeface="Arial" panose="020B0604020202020204" pitchFamily="34" charset="0"/>
              </a:rPr>
              <a:t>Hilfslinien benutzen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6E1F67D-8A9D-4B66-8B42-27FA53A54538}"/>
              </a:ext>
            </a:extLst>
          </p:cNvPr>
          <p:cNvSpPr/>
          <p:nvPr/>
        </p:nvSpPr>
        <p:spPr>
          <a:xfrm>
            <a:off x="0" y="-1"/>
            <a:ext cx="12192000" cy="15907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4ABE024-BA2B-448C-9FE1-98BE86208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763" y="326229"/>
            <a:ext cx="9895951" cy="1033669"/>
          </a:xfrm>
        </p:spPr>
        <p:txBody>
          <a:bodyPr>
            <a:normAutofit/>
          </a:bodyPr>
          <a:lstStyle/>
          <a:p>
            <a:r>
              <a:rPr lang="de-AT" sz="4000" dirty="0">
                <a:solidFill>
                  <a:srgbClr val="FFFFFF"/>
                </a:solidFill>
                <a:latin typeface="Gotham Black" pitchFamily="50" charset="0"/>
                <a:cs typeface="Gotham Black" pitchFamily="50" charset="0"/>
              </a:rPr>
              <a:t>AUSRICHTUNG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1B3D8DC-A1BF-4C74-AF07-967848CD57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4" t="10277" r="8276" b="6927"/>
          <a:stretch/>
        </p:blipFill>
        <p:spPr bwMode="auto">
          <a:xfrm>
            <a:off x="873653" y="3507316"/>
            <a:ext cx="3793442" cy="283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Lean Presentation Design: How to create PowerPoint presentations that  everybody loves (English Edition) eBook: La Cava, Maurizio: Amazon.de:  Kindle-Shop">
            <a:extLst>
              <a:ext uri="{FF2B5EF4-FFF2-40B4-BE49-F238E27FC236}">
                <a16:creationId xmlns:a16="http://schemas.microsoft.com/office/drawing/2014/main" id="{64F547E9-3AD8-4C68-A834-A97BE32F8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791" y="3498034"/>
            <a:ext cx="1774687" cy="283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Lean Presentation Design: How to create presentations that everybody loves  by Maurizio La Cava">
            <a:extLst>
              <a:ext uri="{FF2B5EF4-FFF2-40B4-BE49-F238E27FC236}">
                <a16:creationId xmlns:a16="http://schemas.microsoft.com/office/drawing/2014/main" id="{B933E155-00BF-4022-B9A1-0372BFFCA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663" y="3494267"/>
            <a:ext cx="2838729" cy="283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inanzgeschäft Kreativer Bericht PPT-Vorlagen Animationsdesign">
            <a:extLst>
              <a:ext uri="{FF2B5EF4-FFF2-40B4-BE49-F238E27FC236}">
                <a16:creationId xmlns:a16="http://schemas.microsoft.com/office/drawing/2014/main" id="{E065BF03-F9A0-41D4-BB05-4BA355346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53" y="3497460"/>
            <a:ext cx="5040954" cy="283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950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9DB4068-E987-4FB3-BC46-8006F2A18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722" y="1970816"/>
            <a:ext cx="9724031" cy="1143141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de-AT" sz="2000" b="1" i="1" dirty="0">
                <a:latin typeface="Merriweather" panose="00000500000000000000" pitchFamily="2" charset="0"/>
                <a:cs typeface="Arial" panose="020B0604020202020204" pitchFamily="34" charset="0"/>
              </a:rPr>
              <a:t>Bilder unterstützen das Gesprochene</a:t>
            </a:r>
          </a:p>
          <a:p>
            <a:pPr marL="0" indent="0" algn="just">
              <a:buNone/>
            </a:pPr>
            <a:r>
              <a:rPr lang="de-AT" sz="100" b="1" i="1" dirty="0">
                <a:latin typeface="Merriweather" panose="00000500000000000000" pitchFamily="2" charset="0"/>
                <a:cs typeface="Arial" panose="020B0604020202020204" pitchFamily="34" charset="0"/>
              </a:rPr>
              <a:t>		</a:t>
            </a:r>
          </a:p>
          <a:p>
            <a:pPr marL="0" indent="0" algn="just">
              <a:buNone/>
            </a:pPr>
            <a:r>
              <a:rPr lang="de-DE" sz="2000" b="1" i="1" dirty="0">
                <a:latin typeface="Merriweather" panose="00000500000000000000" pitchFamily="2" charset="0"/>
                <a:cs typeface="Arial" panose="020B0604020202020204" pitchFamily="34" charset="0"/>
              </a:rPr>
              <a:t>Icons </a:t>
            </a:r>
            <a:r>
              <a:rPr lang="de-AT" sz="2000" b="1" i="1" dirty="0">
                <a:latin typeface="Merriweather" panose="00000500000000000000" pitchFamily="2" charset="0"/>
                <a:cs typeface="Arial" panose="020B0604020202020204" pitchFamily="34" charset="0"/>
              </a:rPr>
              <a:t>ergänzen den Inhalt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6E1F67D-8A9D-4B66-8B42-27FA53A54538}"/>
              </a:ext>
            </a:extLst>
          </p:cNvPr>
          <p:cNvSpPr/>
          <p:nvPr/>
        </p:nvSpPr>
        <p:spPr>
          <a:xfrm>
            <a:off x="0" y="-1"/>
            <a:ext cx="12192000" cy="15907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4ABE024-BA2B-448C-9FE1-98BE86208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763" y="326229"/>
            <a:ext cx="9895951" cy="1033669"/>
          </a:xfrm>
        </p:spPr>
        <p:txBody>
          <a:bodyPr>
            <a:normAutofit/>
          </a:bodyPr>
          <a:lstStyle/>
          <a:p>
            <a:r>
              <a:rPr lang="de-AT" sz="4000" dirty="0">
                <a:solidFill>
                  <a:srgbClr val="FFFFFF"/>
                </a:solidFill>
                <a:latin typeface="Gotham Black" pitchFamily="50" charset="0"/>
                <a:cs typeface="Gotham Black" pitchFamily="50" charset="0"/>
              </a:rPr>
              <a:t>ILLUSTRATIONEN</a:t>
            </a:r>
          </a:p>
        </p:txBody>
      </p:sp>
      <p:pic>
        <p:nvPicPr>
          <p:cNvPr id="5122" name="Picture 2" descr="Quality Management System Powerpoint Presentation Slides | PowerPoint Slide  Presentation Sample | Slide PPT | Template Presentation">
            <a:extLst>
              <a:ext uri="{FF2B5EF4-FFF2-40B4-BE49-F238E27FC236}">
                <a16:creationId xmlns:a16="http://schemas.microsoft.com/office/drawing/2014/main" id="{A5916F86-1C47-44A0-8F30-B726E0FA2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677" y="3497460"/>
            <a:ext cx="3787313" cy="2840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resentation Design Services - eSlide">
            <a:extLst>
              <a:ext uri="{FF2B5EF4-FFF2-40B4-BE49-F238E27FC236}">
                <a16:creationId xmlns:a16="http://schemas.microsoft.com/office/drawing/2014/main" id="{9944A796-AE66-4E49-B70A-C6B9F96F9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53" y="3497460"/>
            <a:ext cx="6575156" cy="283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621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9DB4068-E987-4FB3-BC46-8006F2A18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722" y="1970816"/>
            <a:ext cx="9724031" cy="1143141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de-AT" sz="2000" b="1" i="1" dirty="0">
                <a:latin typeface="Merriweather" panose="00000500000000000000" pitchFamily="2" charset="0"/>
                <a:cs typeface="Arial" panose="020B0604020202020204" pitchFamily="34" charset="0"/>
              </a:rPr>
              <a:t>Farbkombinationen beachten</a:t>
            </a:r>
          </a:p>
          <a:p>
            <a:pPr marL="0" indent="0" algn="just">
              <a:buNone/>
            </a:pPr>
            <a:r>
              <a:rPr lang="de-AT" sz="100" b="1" i="1" dirty="0">
                <a:latin typeface="Merriweather" panose="00000500000000000000" pitchFamily="2" charset="0"/>
                <a:cs typeface="Arial" panose="020B0604020202020204" pitchFamily="34" charset="0"/>
              </a:rPr>
              <a:t>		</a:t>
            </a:r>
          </a:p>
          <a:p>
            <a:pPr marL="0" indent="0" algn="just">
              <a:buNone/>
            </a:pPr>
            <a:r>
              <a:rPr lang="de-AT" sz="2000" b="1" i="1" dirty="0">
                <a:latin typeface="Merriweather" panose="00000500000000000000" pitchFamily="2" charset="0"/>
                <a:cs typeface="Arial" panose="020B0604020202020204" pitchFamily="34" charset="0"/>
              </a:rPr>
              <a:t>Farben an Inhalt anpassen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6E1F67D-8A9D-4B66-8B42-27FA53A54538}"/>
              </a:ext>
            </a:extLst>
          </p:cNvPr>
          <p:cNvSpPr/>
          <p:nvPr/>
        </p:nvSpPr>
        <p:spPr>
          <a:xfrm>
            <a:off x="0" y="-1"/>
            <a:ext cx="12192000" cy="15907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4ABE024-BA2B-448C-9FE1-98BE86208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763" y="326229"/>
            <a:ext cx="9895951" cy="1033669"/>
          </a:xfrm>
        </p:spPr>
        <p:txBody>
          <a:bodyPr>
            <a:normAutofit/>
          </a:bodyPr>
          <a:lstStyle/>
          <a:p>
            <a:r>
              <a:rPr lang="de-AT" sz="4000" dirty="0">
                <a:solidFill>
                  <a:srgbClr val="FFFFFF"/>
                </a:solidFill>
                <a:latin typeface="Gotham Black" pitchFamily="50" charset="0"/>
                <a:cs typeface="Gotham Black" pitchFamily="50" charset="0"/>
              </a:rPr>
              <a:t>FARBEN</a:t>
            </a:r>
          </a:p>
        </p:txBody>
      </p:sp>
      <p:pic>
        <p:nvPicPr>
          <p:cNvPr id="6150" name="Picture 6" descr="Business Presentation Design Template And Page Layout With Cover.. Royalty  Free Cliparts, Vectors, And Stock Illustration. Image 93015949.">
            <a:extLst>
              <a:ext uri="{FF2B5EF4-FFF2-40B4-BE49-F238E27FC236}">
                <a16:creationId xmlns:a16="http://schemas.microsoft.com/office/drawing/2014/main" id="{6557EBCF-7567-4EE7-B522-87CB98345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53" y="3498954"/>
            <a:ext cx="5857223" cy="283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Soccer PowerPoint Template - GraphicXtreme">
            <a:extLst>
              <a:ext uri="{FF2B5EF4-FFF2-40B4-BE49-F238E27FC236}">
                <a16:creationId xmlns:a16="http://schemas.microsoft.com/office/drawing/2014/main" id="{09666298-49B7-4533-AD92-637A96031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546" y="3498698"/>
            <a:ext cx="5073154" cy="283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424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1">
            <a:extLst>
              <a:ext uri="{FF2B5EF4-FFF2-40B4-BE49-F238E27FC236}">
                <a16:creationId xmlns:a16="http://schemas.microsoft.com/office/drawing/2014/main" id="{7905BA41-EE6E-4F80-8636-447F22DD7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4ABE024-BA2B-448C-9FE1-98BE862081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8465" y="3298722"/>
            <a:ext cx="8495070" cy="1784402"/>
          </a:xfrm>
        </p:spPr>
        <p:txBody>
          <a:bodyPr anchor="b">
            <a:normAutofit/>
          </a:bodyPr>
          <a:lstStyle/>
          <a:p>
            <a:r>
              <a:rPr lang="de-AT" dirty="0">
                <a:solidFill>
                  <a:srgbClr val="FFFFFF"/>
                </a:solidFill>
                <a:latin typeface="Gotham Black" pitchFamily="50" charset="0"/>
                <a:cs typeface="Gotham Black" pitchFamily="50" charset="0"/>
              </a:rPr>
              <a:t>NÜTZLICHE </a:t>
            </a:r>
            <a:br>
              <a:rPr lang="de-AT" dirty="0">
                <a:solidFill>
                  <a:srgbClr val="FFFFFF"/>
                </a:solidFill>
                <a:latin typeface="Gotham Black" pitchFamily="50" charset="0"/>
                <a:cs typeface="Gotham Black" pitchFamily="50" charset="0"/>
              </a:rPr>
            </a:br>
            <a:r>
              <a:rPr lang="de-AT" dirty="0">
                <a:solidFill>
                  <a:srgbClr val="FFFFFF"/>
                </a:solidFill>
                <a:latin typeface="Gotham Black" pitchFamily="50" charset="0"/>
                <a:cs typeface="Gotham Black" pitchFamily="50" charset="0"/>
              </a:rPr>
              <a:t>DESIGN-TOOLS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9DB4068-E987-4FB3-BC46-8006F2A18A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8465" y="5258851"/>
            <a:ext cx="8495070" cy="904005"/>
          </a:xfrm>
        </p:spPr>
        <p:txBody>
          <a:bodyPr>
            <a:normAutofit/>
          </a:bodyPr>
          <a:lstStyle/>
          <a:p>
            <a:r>
              <a:rPr lang="de-AT" b="1" i="1" dirty="0">
                <a:solidFill>
                  <a:srgbClr val="FFFFFF"/>
                </a:solidFill>
                <a:latin typeface="Merriweather" panose="00000500000000000000" pitchFamily="2" charset="0"/>
                <a:cs typeface="Arial" panose="020B0604020202020204" pitchFamily="34" charset="0"/>
              </a:rPr>
              <a:t>Für das Erstellen von Präsentationen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D7549B2-EE05-4558-8C64-AC46755F2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25914" y="889251"/>
            <a:ext cx="2140172" cy="214017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6" name="Gráfico 27" descr="Tools">
            <a:extLst>
              <a:ext uri="{FF2B5EF4-FFF2-40B4-BE49-F238E27FC236}">
                <a16:creationId xmlns:a16="http://schemas.microsoft.com/office/drawing/2014/main" id="{3093A153-6A43-4790-97E0-3BCC93E133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8264" y="1371601"/>
            <a:ext cx="1175474" cy="117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645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1">
            <a:extLst>
              <a:ext uri="{FF2B5EF4-FFF2-40B4-BE49-F238E27FC236}">
                <a16:creationId xmlns:a16="http://schemas.microsoft.com/office/drawing/2014/main" id="{7905BA41-EE6E-4F80-8636-447F22DD7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4ABE024-BA2B-448C-9FE1-98BE862081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8465" y="3298722"/>
            <a:ext cx="8495070" cy="1784402"/>
          </a:xfrm>
        </p:spPr>
        <p:txBody>
          <a:bodyPr anchor="b">
            <a:normAutofit/>
          </a:bodyPr>
          <a:lstStyle/>
          <a:p>
            <a:r>
              <a:rPr lang="de-AT" dirty="0">
                <a:solidFill>
                  <a:srgbClr val="FFFFFF"/>
                </a:solidFill>
                <a:latin typeface="Gotham Black" pitchFamily="50" charset="0"/>
                <a:cs typeface="Gotham Black" pitchFamily="50" charset="0"/>
              </a:rPr>
              <a:t>PRÄSENTATIONEN ÜBERARBEITEN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9DB4068-E987-4FB3-BC46-8006F2A18A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8465" y="5258851"/>
            <a:ext cx="8495070" cy="904005"/>
          </a:xfrm>
        </p:spPr>
        <p:txBody>
          <a:bodyPr>
            <a:normAutofit/>
          </a:bodyPr>
          <a:lstStyle/>
          <a:p>
            <a:r>
              <a:rPr lang="de-AT" b="1" i="1" dirty="0">
                <a:solidFill>
                  <a:srgbClr val="FFFFFF"/>
                </a:solidFill>
                <a:latin typeface="Merriweather" panose="00000500000000000000" pitchFamily="2" charset="0"/>
                <a:cs typeface="Arial" panose="020B0604020202020204" pitchFamily="34" charset="0"/>
              </a:rPr>
              <a:t>Arbeitsauftrag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D7549B2-EE05-4558-8C64-AC46755F2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25914" y="889251"/>
            <a:ext cx="2140172" cy="214017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6" name="Grafik 35" descr="Teacher">
            <a:extLst>
              <a:ext uri="{FF2B5EF4-FFF2-40B4-BE49-F238E27FC236}">
                <a16:creationId xmlns:a16="http://schemas.microsoft.com/office/drawing/2014/main" id="{3093A153-6A43-4790-97E0-3BCC93E133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8264" y="1371601"/>
            <a:ext cx="1175474" cy="117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084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enutzerdefiniert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4472C4"/>
      </a:accent2>
      <a:accent3>
        <a:srgbClr val="4472C4"/>
      </a:accent3>
      <a:accent4>
        <a:srgbClr val="4472C4"/>
      </a:accent4>
      <a:accent5>
        <a:srgbClr val="4472C4"/>
      </a:accent5>
      <a:accent6>
        <a:srgbClr val="4472C4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</Words>
  <Application>Microsoft Office PowerPoint</Application>
  <PresentationFormat>Breitbild</PresentationFormat>
  <Paragraphs>32</Paragraphs>
  <Slides>9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Gotham Black</vt:lpstr>
      <vt:lpstr>Merriweather</vt:lpstr>
      <vt:lpstr>Times New Roman</vt:lpstr>
      <vt:lpstr>Office</vt:lpstr>
      <vt:lpstr>DESIGN-RICHTLINIEN</vt:lpstr>
      <vt:lpstr>GESTALTUNGSRÄUME</vt:lpstr>
      <vt:lpstr>WAHL DER SCHRIFART</vt:lpstr>
      <vt:lpstr>SCHRIFTKOMBINATIONEN</vt:lpstr>
      <vt:lpstr>AUSRICHTUNG</vt:lpstr>
      <vt:lpstr>ILLUSTRATIONEN</vt:lpstr>
      <vt:lpstr>FARBEN</vt:lpstr>
      <vt:lpstr>NÜTZLICHE  DESIGN-TOOLS</vt:lpstr>
      <vt:lpstr>PRÄSENTATIONEN ÜBERARBEITEN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Design-Richtlinien</dc:title>
  <dc:creator>Franz Schekolin | Talent84</dc:creator>
  <cp:lastModifiedBy>Franz Schekolin | Talent84</cp:lastModifiedBy>
  <cp:revision>12</cp:revision>
  <dcterms:created xsi:type="dcterms:W3CDTF">2021-05-27T15:11:34Z</dcterms:created>
  <dcterms:modified xsi:type="dcterms:W3CDTF">2021-05-28T10:31:20Z</dcterms:modified>
</cp:coreProperties>
</file>