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60" r:id="rId5"/>
    <p:sldId id="261" r:id="rId6"/>
    <p:sldId id="259" r:id="rId7"/>
    <p:sldId id="263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96" y="1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4E822-C5E7-458D-B3BD-FE4B3C243DDF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548F5-B259-4F26-BD05-B9E04BFBC25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504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48F5-B259-4F26-BD05-B9E04BFBC255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52665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/>
              <a:t>Schlüssel ist hier Wissen,</a:t>
            </a:r>
            <a:r>
              <a:rPr lang="de-AT" baseline="0" dirty="0"/>
              <a:t> nicht materiell. Minusschlüssel, wie auch beim mechanischen Schloss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0548F5-B259-4F26-BD05-B9E04BFBC255}" type="slidenum">
              <a:rPr lang="de-AT" smtClean="0"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889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477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9836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558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144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33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0112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2777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295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939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8183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002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4225C-C248-42B8-A588-86EC80BB16F8}" type="datetimeFigureOut">
              <a:rPr lang="de-AT" smtClean="0"/>
              <a:t>10.11.2017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26C2-322A-4777-B2F6-F5F8647391A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902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b="1" spc="600" dirty="0">
                <a:latin typeface="Calibri "/>
              </a:rPr>
              <a:t>Kryptographie</a:t>
            </a:r>
          </a:p>
        </p:txBody>
      </p:sp>
    </p:spTree>
    <p:extLst>
      <p:ext uri="{BB962C8B-B14F-4D97-AF65-F5344CB8AC3E}">
        <p14:creationId xmlns:p14="http://schemas.microsoft.com/office/powerpoint/2010/main" val="274025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Chiffriersysteme - Ersetzungsverfahren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01813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de-AT" dirty="0"/>
              <a:t>Verschiebeverfahren sind sehr leicht zu knacken</a:t>
            </a:r>
          </a:p>
          <a:p>
            <a:endParaRPr lang="de-AT" dirty="0"/>
          </a:p>
          <a:p>
            <a:r>
              <a:rPr lang="de-AT" dirty="0"/>
              <a:t>Ersetzungsverfahren verkompliziert den Schlüssel</a:t>
            </a:r>
          </a:p>
          <a:p>
            <a:endParaRPr lang="de-AT" dirty="0"/>
          </a:p>
          <a:p>
            <a:r>
              <a:rPr lang="de-AT" dirty="0"/>
              <a:t>Schlüssel ist nun ein „neues“ Alphabet, Zeichen, Symbole, …</a:t>
            </a:r>
          </a:p>
          <a:p>
            <a:endParaRPr lang="de-AT" dirty="0"/>
          </a:p>
          <a:p>
            <a:r>
              <a:rPr lang="de-AT" dirty="0"/>
              <a:t>z.B. Schreiben wir nun		V statt a, 	H statt b,	Z statt c</a:t>
            </a:r>
          </a:p>
          <a:p>
            <a:pPr marL="0" indent="0">
              <a:buNone/>
            </a:pPr>
            <a:r>
              <a:rPr lang="de-AT" dirty="0"/>
              <a:t>					M statt d,	I statt e,	usw.</a:t>
            </a:r>
          </a:p>
          <a:p>
            <a:pPr marL="457200" lvl="1" indent="0">
              <a:buNone/>
            </a:pPr>
            <a:r>
              <a:rPr lang="de-AT" dirty="0"/>
              <a:t> 		       </a:t>
            </a:r>
          </a:p>
        </p:txBody>
      </p:sp>
    </p:spTree>
    <p:extLst>
      <p:ext uri="{BB962C8B-B14F-4D97-AF65-F5344CB8AC3E}">
        <p14:creationId xmlns:p14="http://schemas.microsoft.com/office/powerpoint/2010/main" val="95807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Kryptographie… Was ist das eigentlich?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8368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e-AT" dirty="0"/>
          </a:p>
          <a:p>
            <a:r>
              <a:rPr lang="de-AT" dirty="0"/>
              <a:t>wurde schon im dritten Jahrtausend v. Chr. verwendet</a:t>
            </a:r>
          </a:p>
          <a:p>
            <a:endParaRPr lang="de-AT" dirty="0"/>
          </a:p>
          <a:p>
            <a:r>
              <a:rPr lang="de-AT" dirty="0"/>
              <a:t>Wissenschaft der Verschlüsselung von Informationen</a:t>
            </a:r>
          </a:p>
          <a:p>
            <a:endParaRPr lang="de-AT" dirty="0"/>
          </a:p>
          <a:p>
            <a:r>
              <a:rPr lang="de-AT" dirty="0"/>
              <a:t>heute eher Informationssicherheit als Hauptthema</a:t>
            </a:r>
          </a:p>
        </p:txBody>
      </p:sp>
    </p:spTree>
    <p:extLst>
      <p:ext uri="{BB962C8B-B14F-4D97-AF65-F5344CB8AC3E}">
        <p14:creationId xmlns:p14="http://schemas.microsoft.com/office/powerpoint/2010/main" val="334395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Wozu?</a:t>
            </a:r>
          </a:p>
        </p:txBody>
      </p:sp>
      <p:pic>
        <p:nvPicPr>
          <p:cNvPr id="1026" name="Picture 2" descr="http://40.media.tumblr.com/9334fb6c0591ae2b756711416affa0c1/tumblr_inline_nwp2n0RgQj1s9clfh_5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532" y="-142346"/>
            <a:ext cx="3318933" cy="2323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de-AT" b="1" dirty="0"/>
              <a:t>Vertraulichkeit </a:t>
            </a:r>
            <a:r>
              <a:rPr lang="de-AT" dirty="0"/>
              <a:t>(der Briefträger liest nicht mit)</a:t>
            </a:r>
          </a:p>
          <a:p>
            <a:endParaRPr lang="de-AT" dirty="0"/>
          </a:p>
          <a:p>
            <a:r>
              <a:rPr lang="de-AT" b="1" dirty="0"/>
              <a:t>Integrität</a:t>
            </a:r>
            <a:r>
              <a:rPr lang="de-AT" dirty="0"/>
              <a:t> (der Briefträger hat nichts dazugeschrieben/weggestrichen)</a:t>
            </a:r>
          </a:p>
          <a:p>
            <a:endParaRPr lang="de-AT" dirty="0"/>
          </a:p>
          <a:p>
            <a:r>
              <a:rPr lang="de-AT" b="1" dirty="0"/>
              <a:t>Authentizität </a:t>
            </a:r>
            <a:r>
              <a:rPr lang="de-AT" dirty="0"/>
              <a:t>(der Briefträger hat den Absender nicht verändert)</a:t>
            </a:r>
          </a:p>
          <a:p>
            <a:endParaRPr lang="de-AT" dirty="0"/>
          </a:p>
          <a:p>
            <a:r>
              <a:rPr lang="de-AT" b="1" dirty="0"/>
              <a:t>Verbindlichkeit </a:t>
            </a:r>
            <a:r>
              <a:rPr lang="de-AT" dirty="0"/>
              <a:t>(der Absender kann die Nachricht nicht leugnen)</a:t>
            </a:r>
          </a:p>
        </p:txBody>
      </p:sp>
    </p:spTree>
    <p:extLst>
      <p:ext uri="{BB962C8B-B14F-4D97-AF65-F5344CB8AC3E}">
        <p14:creationId xmlns:p14="http://schemas.microsoft.com/office/powerpoint/2010/main" val="288712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„Betrifft mich doch nicht! …oder?“</a:t>
            </a:r>
          </a:p>
        </p:txBody>
      </p:sp>
      <p:sp>
        <p:nvSpPr>
          <p:cNvPr id="4" name="Rechteck 3"/>
          <p:cNvSpPr/>
          <p:nvPr/>
        </p:nvSpPr>
        <p:spPr>
          <a:xfrm>
            <a:off x="6816724" y="2773656"/>
            <a:ext cx="27875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4800" dirty="0">
                <a:latin typeface="+mj-lt"/>
              </a:rPr>
              <a:t>Edward </a:t>
            </a:r>
            <a:r>
              <a:rPr lang="de-AT" sz="4800" dirty="0" err="1">
                <a:latin typeface="+mj-lt"/>
              </a:rPr>
              <a:t>Snowden</a:t>
            </a:r>
            <a:endParaRPr lang="de-AT" sz="4800" dirty="0">
              <a:latin typeface="+mj-lt"/>
            </a:endParaRP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1AED5A71-DE4C-4413-BD22-6FA0972B5B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02" y="2081672"/>
            <a:ext cx="3264415" cy="3901448"/>
          </a:xfrm>
        </p:spPr>
      </p:pic>
    </p:spTree>
    <p:extLst>
      <p:ext uri="{BB962C8B-B14F-4D97-AF65-F5344CB8AC3E}">
        <p14:creationId xmlns:p14="http://schemas.microsoft.com/office/powerpoint/2010/main" val="163757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800" b="1" dirty="0"/>
              <a:t>N</a:t>
            </a:r>
            <a:r>
              <a:rPr lang="de-AT" b="1" dirty="0"/>
              <a:t>ational </a:t>
            </a:r>
            <a:r>
              <a:rPr lang="de-AT" sz="4800" b="1" dirty="0"/>
              <a:t>S</a:t>
            </a:r>
            <a:r>
              <a:rPr lang="de-AT" b="1" dirty="0"/>
              <a:t>ecurity </a:t>
            </a:r>
            <a:r>
              <a:rPr lang="de-AT" sz="4800" b="1" dirty="0"/>
              <a:t>A</a:t>
            </a:r>
            <a:r>
              <a:rPr lang="de-AT" b="1" dirty="0"/>
              <a:t>gency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Verbindungsdaten aus Telefongesprächen und E-Mails aller US-Bürger</a:t>
            </a:r>
          </a:p>
          <a:p>
            <a:r>
              <a:rPr lang="de-AT" dirty="0"/>
              <a:t>Jeder Mensch, der sich an bestimmten Flughäfen in Kanada mit dem WLAN verbunden hat</a:t>
            </a:r>
          </a:p>
          <a:p>
            <a:r>
              <a:rPr lang="de-AT" dirty="0"/>
              <a:t>Millionen von privaten Webcams von Yahoo-Nutzern</a:t>
            </a:r>
          </a:p>
          <a:p>
            <a:r>
              <a:rPr lang="de-AT" dirty="0"/>
              <a:t>Computer und ganze Netzwerke in Russland, Saudi-Arabien, Mexiko, Österreich, Irland, …</a:t>
            </a:r>
          </a:p>
          <a:p>
            <a:r>
              <a:rPr lang="de-AT" dirty="0"/>
              <a:t>zahlreiche Politiker, Sicherheitsbehörden, Banken, Organisationen, Privatpersonen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3175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Alice &amp; Bob</a:t>
            </a:r>
          </a:p>
        </p:txBody>
      </p:sp>
      <p:sp>
        <p:nvSpPr>
          <p:cNvPr id="3" name="Smiley 2">
            <a:extLst>
              <a:ext uri="{FF2B5EF4-FFF2-40B4-BE49-F238E27FC236}">
                <a16:creationId xmlns:a16="http://schemas.microsoft.com/office/drawing/2014/main" id="{E38AEF89-02E5-46AF-9084-BF4FA5FB922B}"/>
              </a:ext>
            </a:extLst>
          </p:cNvPr>
          <p:cNvSpPr/>
          <p:nvPr/>
        </p:nvSpPr>
        <p:spPr>
          <a:xfrm>
            <a:off x="1268963" y="3135086"/>
            <a:ext cx="1648408" cy="1561322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Smiley 4">
            <a:extLst>
              <a:ext uri="{FF2B5EF4-FFF2-40B4-BE49-F238E27FC236}">
                <a16:creationId xmlns:a16="http://schemas.microsoft.com/office/drawing/2014/main" id="{49BA5655-550F-42CA-B719-798CBF216B77}"/>
              </a:ext>
            </a:extLst>
          </p:cNvPr>
          <p:cNvSpPr/>
          <p:nvPr/>
        </p:nvSpPr>
        <p:spPr>
          <a:xfrm>
            <a:off x="7592008" y="3135086"/>
            <a:ext cx="1648408" cy="1561322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Smiley 5">
            <a:extLst>
              <a:ext uri="{FF2B5EF4-FFF2-40B4-BE49-F238E27FC236}">
                <a16:creationId xmlns:a16="http://schemas.microsoft.com/office/drawing/2014/main" id="{025ACF41-87B1-41EA-9BD3-8EA44702AAD7}"/>
              </a:ext>
            </a:extLst>
          </p:cNvPr>
          <p:cNvSpPr/>
          <p:nvPr/>
        </p:nvSpPr>
        <p:spPr>
          <a:xfrm>
            <a:off x="5943600" y="510683"/>
            <a:ext cx="1648408" cy="1561322"/>
          </a:xfrm>
          <a:prstGeom prst="smileyFace">
            <a:avLst>
              <a:gd name="adj" fmla="val -4653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5F4A94E1-7161-4C28-AC63-B0C408CA9857}"/>
              </a:ext>
            </a:extLst>
          </p:cNvPr>
          <p:cNvCxnSpPr/>
          <p:nvPr/>
        </p:nvCxnSpPr>
        <p:spPr>
          <a:xfrm>
            <a:off x="3259494" y="3856653"/>
            <a:ext cx="4055706" cy="0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469F22EE-9F61-4211-B768-6F449A0F485F}"/>
              </a:ext>
            </a:extLst>
          </p:cNvPr>
          <p:cNvCxnSpPr/>
          <p:nvPr/>
        </p:nvCxnSpPr>
        <p:spPr>
          <a:xfrm rot="5400000" flipH="1" flipV="1">
            <a:off x="4842587" y="2416629"/>
            <a:ext cx="1822580" cy="933061"/>
          </a:xfrm>
          <a:prstGeom prst="bentConnector3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6BF5B7B0-3A3F-472E-945E-B3160A843C2E}"/>
              </a:ext>
            </a:extLst>
          </p:cNvPr>
          <p:cNvSpPr txBox="1"/>
          <p:nvPr/>
        </p:nvSpPr>
        <p:spPr>
          <a:xfrm>
            <a:off x="1685730" y="4779342"/>
            <a:ext cx="2021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Alice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6B2C985-BA7A-430E-B91E-D0EBBBEE2CB1}"/>
              </a:ext>
            </a:extLst>
          </p:cNvPr>
          <p:cNvSpPr txBox="1"/>
          <p:nvPr/>
        </p:nvSpPr>
        <p:spPr>
          <a:xfrm>
            <a:off x="8118082" y="4779342"/>
            <a:ext cx="2021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Bob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D857F94-005B-4EBE-8AD6-1592D125AFBA}"/>
              </a:ext>
            </a:extLst>
          </p:cNvPr>
          <p:cNvSpPr txBox="1"/>
          <p:nvPr/>
        </p:nvSpPr>
        <p:spPr>
          <a:xfrm>
            <a:off x="7878146" y="1106678"/>
            <a:ext cx="2021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Mallory</a:t>
            </a:r>
          </a:p>
        </p:txBody>
      </p:sp>
    </p:spTree>
    <p:extLst>
      <p:ext uri="{BB962C8B-B14F-4D97-AF65-F5344CB8AC3E}">
        <p14:creationId xmlns:p14="http://schemas.microsoft.com/office/powerpoint/2010/main" val="385432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Chiffriersysteme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/>
              <a:t>Beispiele:</a:t>
            </a:r>
          </a:p>
          <a:p>
            <a:pPr lvl="1"/>
            <a:r>
              <a:rPr lang="de-AT" dirty="0"/>
              <a:t>Verschiebeverfahren (Cäsar)</a:t>
            </a:r>
          </a:p>
          <a:p>
            <a:pPr lvl="1"/>
            <a:r>
              <a:rPr lang="de-AT" dirty="0"/>
              <a:t>Ersetzungsverfahren</a:t>
            </a:r>
          </a:p>
          <a:p>
            <a:pPr lvl="1"/>
            <a:r>
              <a:rPr lang="de-AT" dirty="0" err="1"/>
              <a:t>Vigenère</a:t>
            </a:r>
            <a:r>
              <a:rPr lang="de-AT" dirty="0"/>
              <a:t>-Verfahren</a:t>
            </a:r>
          </a:p>
          <a:p>
            <a:pPr lvl="1"/>
            <a:r>
              <a:rPr lang="de-AT" dirty="0" err="1"/>
              <a:t>One</a:t>
            </a:r>
            <a:r>
              <a:rPr lang="de-AT" dirty="0"/>
              <a:t>-Time-Pad </a:t>
            </a:r>
          </a:p>
          <a:p>
            <a:pPr lvl="1"/>
            <a:r>
              <a:rPr lang="de-AT" dirty="0"/>
              <a:t>AES (</a:t>
            </a:r>
            <a:r>
              <a:rPr lang="en-US" dirty="0"/>
              <a:t>Advanced Encryption Standard)</a:t>
            </a:r>
            <a:endParaRPr lang="de-AT" dirty="0"/>
          </a:p>
          <a:p>
            <a:pPr lvl="1"/>
            <a:r>
              <a:rPr lang="de-AT" dirty="0"/>
              <a:t>RSA (</a:t>
            </a:r>
            <a:r>
              <a:rPr lang="de-DE" dirty="0" err="1"/>
              <a:t>Rivest</a:t>
            </a:r>
            <a:r>
              <a:rPr lang="de-DE" dirty="0"/>
              <a:t>, </a:t>
            </a:r>
            <a:r>
              <a:rPr lang="de-DE" dirty="0" err="1"/>
              <a:t>Shamir</a:t>
            </a:r>
            <a:r>
              <a:rPr lang="de-DE" dirty="0"/>
              <a:t> und </a:t>
            </a:r>
            <a:r>
              <a:rPr lang="de-DE" dirty="0" err="1"/>
              <a:t>Adleman</a:t>
            </a:r>
            <a:r>
              <a:rPr lang="de-DE" b="1" dirty="0"/>
              <a:t>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0456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Chiffriersysteme - Caesar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905835"/>
            <a:ext cx="10515600" cy="4351338"/>
          </a:xfrm>
        </p:spPr>
        <p:txBody>
          <a:bodyPr/>
          <a:lstStyle/>
          <a:p>
            <a:r>
              <a:rPr lang="de-AT" dirty="0"/>
              <a:t>Beruht auf ein Verschiebeverfahren von Julius Caesar (</a:t>
            </a:r>
            <a:r>
              <a:rPr lang="de-DE" dirty="0"/>
              <a:t>100 bis 44 v. Chr.)</a:t>
            </a:r>
          </a:p>
          <a:p>
            <a:endParaRPr lang="de-DE" dirty="0"/>
          </a:p>
          <a:p>
            <a:r>
              <a:rPr lang="de-DE" dirty="0"/>
              <a:t>Alphabet wird „verschoben“</a:t>
            </a:r>
          </a:p>
          <a:p>
            <a:endParaRPr lang="de-AT" dirty="0"/>
          </a:p>
          <a:p>
            <a:r>
              <a:rPr lang="de-AT" dirty="0"/>
              <a:t>Klartext             a   b   c   d   e   f   g   h   i   j   k   l   …</a:t>
            </a:r>
          </a:p>
          <a:p>
            <a:r>
              <a:rPr lang="de-AT" dirty="0"/>
              <a:t>Geheimtext:     C   D  E   F   G  H   I    J  K   L M  N …    </a:t>
            </a:r>
          </a:p>
          <a:p>
            <a:r>
              <a:rPr lang="de-AT" dirty="0"/>
              <a:t>Schlüssellänge:  3 (von A zu C)</a:t>
            </a:r>
          </a:p>
        </p:txBody>
      </p:sp>
    </p:spTree>
    <p:extLst>
      <p:ext uri="{BB962C8B-B14F-4D97-AF65-F5344CB8AC3E}">
        <p14:creationId xmlns:p14="http://schemas.microsoft.com/office/powerpoint/2010/main" val="396265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Chiffriersysteme - Caesar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54491"/>
          </a:xfrm>
        </p:spPr>
        <p:txBody>
          <a:bodyPr>
            <a:normAutofit lnSpcReduction="10000"/>
          </a:bodyPr>
          <a:lstStyle/>
          <a:p>
            <a:r>
              <a:rPr lang="de-AT" dirty="0"/>
              <a:t>die Schlüssellänge kann beliebig verändert werden</a:t>
            </a:r>
          </a:p>
          <a:p>
            <a:endParaRPr lang="de-AT" dirty="0"/>
          </a:p>
          <a:p>
            <a:r>
              <a:rPr lang="de-AT" dirty="0"/>
              <a:t>fürs Entschlüsseln ist Kenntnis über den Schlüssel notwendig!</a:t>
            </a:r>
            <a:endParaRPr lang="de-DE" dirty="0"/>
          </a:p>
          <a:p>
            <a:endParaRPr lang="de-DE" dirty="0"/>
          </a:p>
          <a:p>
            <a:r>
              <a:rPr lang="de-AT" dirty="0"/>
              <a:t>Bsp.:  </a:t>
            </a:r>
          </a:p>
          <a:p>
            <a:pPr marL="0" indent="0">
              <a:buNone/>
            </a:pPr>
            <a:r>
              <a:rPr lang="de-AT" dirty="0"/>
              <a:t>	Wort: HAUS;			Schlüssel: 1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			Lösung:  </a:t>
            </a:r>
            <a:r>
              <a:rPr lang="de-AT" b="1" dirty="0"/>
              <a:t>I  B  V  T</a:t>
            </a:r>
          </a:p>
          <a:p>
            <a:pPr marL="0" indent="0">
              <a:buNone/>
            </a:pPr>
            <a:r>
              <a:rPr lang="de-DE" sz="2500" dirty="0"/>
              <a:t>     </a:t>
            </a:r>
          </a:p>
          <a:p>
            <a:pPr marL="0" indent="0">
              <a:buNone/>
            </a:pPr>
            <a:r>
              <a:rPr lang="de-DE" sz="2500" dirty="0"/>
              <a:t>A   B   C   D   E   F   G   H   I   J   K   L   M   O   P   Q   R   S   T   U   V   W   X   Y   Z</a:t>
            </a:r>
            <a:endParaRPr lang="de-AT" sz="2500" dirty="0"/>
          </a:p>
        </p:txBody>
      </p:sp>
    </p:spTree>
    <p:extLst>
      <p:ext uri="{BB962C8B-B14F-4D97-AF65-F5344CB8AC3E}">
        <p14:creationId xmlns:p14="http://schemas.microsoft.com/office/powerpoint/2010/main" val="18446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Breitbild</PresentationFormat>
  <Paragraphs>68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</vt:lpstr>
      <vt:lpstr>Calibri Light</vt:lpstr>
      <vt:lpstr>Office</vt:lpstr>
      <vt:lpstr>Kryptographie</vt:lpstr>
      <vt:lpstr>Kryptographie… Was ist das eigentlich?</vt:lpstr>
      <vt:lpstr>Wozu?</vt:lpstr>
      <vt:lpstr>„Betrifft mich doch nicht! …oder?“</vt:lpstr>
      <vt:lpstr>National Security Agency</vt:lpstr>
      <vt:lpstr>Alice &amp; Bob</vt:lpstr>
      <vt:lpstr>Chiffriersysteme</vt:lpstr>
      <vt:lpstr>Chiffriersysteme - Caesar</vt:lpstr>
      <vt:lpstr>Chiffriersysteme - Caesar</vt:lpstr>
      <vt:lpstr>Chiffriersysteme - Ersetzungsverfahren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Verschlüsselung</dc:title>
  <dc:creator>Randin Emictao</dc:creator>
  <cp:lastModifiedBy>Elisabeth Geiderer</cp:lastModifiedBy>
  <cp:revision>30</cp:revision>
  <dcterms:created xsi:type="dcterms:W3CDTF">2016-11-01T14:38:32Z</dcterms:created>
  <dcterms:modified xsi:type="dcterms:W3CDTF">2017-11-10T17:29:38Z</dcterms:modified>
</cp:coreProperties>
</file>