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ake News"/>
          <p:cNvSpPr txBox="1"/>
          <p:nvPr>
            <p:ph type="ctrTitle"/>
          </p:nvPr>
        </p:nvSpPr>
        <p:spPr>
          <a:xfrm>
            <a:off x="1195164" y="3691904"/>
            <a:ext cx="10614472" cy="2369792"/>
          </a:xfrm>
          <a:prstGeom prst="rect">
            <a:avLst/>
          </a:prstGeom>
        </p:spPr>
        <p:txBody>
          <a:bodyPr/>
          <a:lstStyle>
            <a:lvl1pPr>
              <a:defRPr sz="15000"/>
            </a:lvl1pPr>
          </a:lstStyle>
          <a:p>
            <a:pPr/>
            <a:r>
              <a:t>Fake News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er erstellt „Fake News“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Wer erstellt „Fake News“?</a:t>
            </a:r>
          </a:p>
        </p:txBody>
      </p:sp>
      <p:sp>
        <p:nvSpPr>
          <p:cNvPr id="151" name="Kommt meist von Nachrichtenportalen, welche bewusst Falschmeldungen verbreiten (z.B. Breitbart, unzensuriert.a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592"/>
            </a:pPr>
            <a:r>
              <a:t>Kommt meist von Nachrichtenportalen, welche bewusst Falschmeldungen verbreiten (z.B. Breitbart, unzensuriert.at)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Meist steht eine politische Motivation dahinter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Auch Privatpersonen stecken teilweise hinter Fake News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Durch soziale Netzwerke verbreiten sich solche Artikel sehr schnell und werden oft angesehen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Die Anonymität und oftmals fehlenden Konsequenzen im Internet regt zur Verbreitung an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Auch in Kommentarsektionen werden gerne Falschmeldungen verbreitet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ild" descr="Bild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451" t="16125" r="8103" b="16312"/>
          <a:stretch>
            <a:fillRect/>
          </a:stretch>
        </p:blipFill>
        <p:spPr>
          <a:xfrm>
            <a:off x="1164232" y="2502495"/>
            <a:ext cx="10676214" cy="4748461"/>
          </a:xfrm>
          <a:prstGeom prst="rect">
            <a:avLst/>
          </a:prstGeom>
        </p:spPr>
      </p:pic>
      <p:sp>
        <p:nvSpPr>
          <p:cNvPr id="154" name="„Fake Kommentar“"/>
          <p:cNvSpPr txBox="1"/>
          <p:nvPr>
            <p:ph type="title"/>
          </p:nvPr>
        </p:nvSpPr>
        <p:spPr>
          <a:xfrm>
            <a:off x="1270000" y="406400"/>
            <a:ext cx="10464800" cy="1422400"/>
          </a:xfrm>
          <a:prstGeom prst="rect">
            <a:avLst/>
          </a:prstGeom>
        </p:spPr>
        <p:txBody>
          <a:bodyPr anchor="ctr"/>
          <a:lstStyle>
            <a:lvl1pPr>
              <a:defRPr sz="7000"/>
            </a:lvl1pPr>
          </a:lstStyle>
          <a:p>
            <a:pPr/>
            <a:r>
              <a:t>„Fake Kommentar“</a:t>
            </a:r>
          </a:p>
        </p:txBody>
      </p:sp>
      <p:sp>
        <p:nvSpPr>
          <p:cNvPr id="155" name="Quelle: https://kurier.at/chronik/caritas-handy-luege-bei-mir-hat-das-hirn-ausgesetzt/312.763.049"/>
          <p:cNvSpPr txBox="1"/>
          <p:nvPr/>
        </p:nvSpPr>
        <p:spPr>
          <a:xfrm>
            <a:off x="3681158" y="9418827"/>
            <a:ext cx="5642484" cy="25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000"/>
            </a:lvl1pPr>
          </a:lstStyle>
          <a:p>
            <a:pPr/>
            <a:r>
              <a:t>Quelle: https://kurier.at/chronik/caritas-handy-luege-bei-mir-hat-das-hirn-ausgesetzt/312.763.049</a:t>
            </a:r>
          </a:p>
        </p:txBody>
      </p:sp>
      <p:sp>
        <p:nvSpPr>
          <p:cNvPr id="156" name="Ein anonymes Posting im krone.at-Forum zu einem Artikel betreffend der Flüchtlingskrise wurde gepostet…"/>
          <p:cNvSpPr txBox="1"/>
          <p:nvPr>
            <p:ph type="body" sz="half" idx="1"/>
          </p:nvPr>
        </p:nvSpPr>
        <p:spPr>
          <a:xfrm>
            <a:off x="952500" y="5053260"/>
            <a:ext cx="11099800" cy="3824040"/>
          </a:xfrm>
          <a:prstGeom prst="rect">
            <a:avLst/>
          </a:prstGeom>
        </p:spPr>
        <p:txBody>
          <a:bodyPr anchor="ctr"/>
          <a:lstStyle/>
          <a:p>
            <a:pPr marL="440054" indent="-440054" algn="l" defTabSz="578358">
              <a:spcBef>
                <a:spcPts val="4100"/>
              </a:spcBef>
              <a:buSzPct val="145000"/>
              <a:buChar char="•"/>
              <a:defRPr sz="2277"/>
            </a:pPr>
            <a:r>
              <a:t>Ein anonymes Posting im krone.at-Forum zu einem Artikel betreffend der Flüchtlingskrise wurde gepostet</a:t>
            </a:r>
          </a:p>
          <a:p>
            <a:pPr marL="440054" indent="-440054" algn="l" defTabSz="578358">
              <a:spcBef>
                <a:spcPts val="4100"/>
              </a:spcBef>
              <a:buSzPct val="145000"/>
              <a:buChar char="•"/>
              <a:defRPr sz="2277"/>
            </a:pPr>
            <a:r>
              <a:t>Der Verfasser des Postings wurde ausfindig gemacht</a:t>
            </a:r>
          </a:p>
          <a:p>
            <a:pPr marL="440054" indent="-440054" algn="l" defTabSz="578358">
              <a:spcBef>
                <a:spcPts val="4100"/>
              </a:spcBef>
              <a:buSzPct val="145000"/>
              <a:buChar char="•"/>
              <a:defRPr sz="2277"/>
            </a:pPr>
            <a:r>
              <a:t>Die Caritas versuchte diese Gerüchte zu ersticken, klagte und bekam Recht</a:t>
            </a:r>
          </a:p>
          <a:p>
            <a:pPr marL="440054" indent="-440054" algn="l" defTabSz="578358">
              <a:spcBef>
                <a:spcPts val="4100"/>
              </a:spcBef>
              <a:buSzPct val="145000"/>
              <a:buChar char="•"/>
              <a:defRPr sz="2277"/>
            </a:pPr>
            <a:r>
              <a:t>Bei Gericht einigte man sich auf ein Absitzen der Strafe als Hilfskraft in einem Flüchtlingsheim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0 -0.153649" origin="layout" pathEditMode="relative">
                                      <p:cBhvr>
                                        <p:cTn id="1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61642" y="6164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4"/>
      <p:bldP build="whole" bldLvl="1" animBg="1" rev="0" advAuto="0" spid="153" grpId="3"/>
      <p:bldP build="whole" bldLvl="1" animBg="1" rev="0" advAuto="0" spid="15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as bringen „Fake News“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Was bringen „Fake News“?</a:t>
            </a:r>
          </a:p>
        </p:txBody>
      </p:sp>
      <p:sp>
        <p:nvSpPr>
          <p:cNvPr id="159" name="Nur durch das Lesen von Schlagzeilen verändert sich unbewusst das Bild einer Pers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Nur durch das Lesen von Schlagzeilen verändert sich unbewusst das Bild einer Person</a:t>
            </a:r>
          </a:p>
          <a:p>
            <a:pPr/>
            <a:r>
              <a:t>Mit „Fake News“ lassen sich Emotionen (meist negativ) gezielt auf bestimmte Themen lenken</a:t>
            </a:r>
          </a:p>
          <a:p>
            <a:pPr/>
            <a:r>
              <a:t>Außerdem bestätigen „Fake News“ das eigene Weltbild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chüren von Hass durch „Fake News“"/>
          <p:cNvSpPr txBox="1"/>
          <p:nvPr>
            <p:ph type="title"/>
          </p:nvPr>
        </p:nvSpPr>
        <p:spPr>
          <a:xfrm>
            <a:off x="952500" y="254000"/>
            <a:ext cx="11099800" cy="129197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Schüren von Hass durch „Fake News“</a:t>
            </a:r>
          </a:p>
        </p:txBody>
      </p:sp>
      <p:pic>
        <p:nvPicPr>
          <p:cNvPr id="162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0255" y="1759311"/>
            <a:ext cx="8824290" cy="721848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163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8600" y="1636833"/>
            <a:ext cx="5452459" cy="746344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64" name="Unterwanderung unserer Kultur durch den Islam????!!!??…"/>
          <p:cNvSpPr txBox="1"/>
          <p:nvPr>
            <p:ph type="body" sz="half" idx="1"/>
          </p:nvPr>
        </p:nvSpPr>
        <p:spPr>
          <a:xfrm>
            <a:off x="952500" y="5250358"/>
            <a:ext cx="11099800" cy="3626942"/>
          </a:xfrm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592"/>
            </a:pPr>
            <a:r>
              <a:t>Unterwanderung unserer Kultur durch den Islam????!!!??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Ist lediglich eine andere Bezeichnung für ein Produkt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Alternative Bezeichnungen werden schon seit über 25 Jahren verwendet</a:t>
            </a:r>
          </a:p>
          <a:p>
            <a:pPr marL="360045" indent="-360045" defTabSz="473201">
              <a:spcBef>
                <a:spcPts val="3400"/>
              </a:spcBef>
              <a:defRPr sz="2592"/>
            </a:pPr>
            <a:r>
              <a:t>Alles was in das eigene Weltbild passt wird angenommen, Fakten die dagegen sprechen ignoriert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78240 -0.223302" origin="layout" pathEditMode="relative">
                                      <p:cBhvr>
                                        <p:cTn id="1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withEffect" presetSubtype="0" presetID="6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46930" y="4693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03222 -0.215434" origin="layout" pathEditMode="relative">
                                      <p:cBhvr>
                                        <p:cTn id="2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withEffect" presetSubtype="0" presetID="6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63"/>
                                        </p:tgtEl>
                                      </p:cBhvr>
                                      <p:by x="48486" y="4848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nodeType="with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6"/>
      <p:bldP build="p" bldLvl="5" animBg="1" rev="0" advAuto="0" spid="164" grpId="7"/>
      <p:bldP build="whole" bldLvl="1" animBg="1" rev="0" advAuto="0" spid="162" grpId="1"/>
      <p:bldP build="whole" bldLvl="1" animBg="1" rev="0" advAuto="0" spid="163" grpId="4"/>
      <p:bldP build="whole" bldLvl="1" animBg="1" rev="0" advAuto="0" spid="16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arum sind sie gefährlich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Warum sind sie gefährlich?</a:t>
            </a:r>
          </a:p>
        </p:txBody>
      </p:sp>
      <p:sp>
        <p:nvSpPr>
          <p:cNvPr id="167" name="Einen Gedanken in den Kopf zu bekommen ist einfach, ihn wieder zu entfernen nich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3600"/>
            </a:pPr>
            <a:r>
              <a:t>Einen Gedanken in den Kopf zu bekommen ist einfach, ihn wieder zu entfernen nicht</a:t>
            </a:r>
          </a:p>
          <a:p>
            <a:pPr marL="444499" indent="-444499">
              <a:defRPr sz="3600"/>
            </a:pPr>
            <a:r>
              <a:t>Viele Artikel knüpfen an Gerüchte oder Gedanken an, welche man bereits zu einem Thema bzw. einer Person hat</a:t>
            </a:r>
          </a:p>
          <a:p>
            <a:pPr marL="444499" indent="-444499">
              <a:defRPr sz="3600"/>
            </a:pPr>
            <a:r>
              <a:t>Um Klicks zu generieren werden Fakten dazuerfunden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acebook &amp; Cambridge Analyti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Facebook &amp; Cambridge Analytica</a:t>
            </a:r>
          </a:p>
        </p:txBody>
      </p:sp>
      <p:sp>
        <p:nvSpPr>
          <p:cNvPr id="170" name="Cambridge Analytica sammelte im großen Stil Daten über Wähler, um diese im Wahlkampf einzusetze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9" indent="-312039" defTabSz="531622">
              <a:spcBef>
                <a:spcPts val="2900"/>
              </a:spcBef>
              <a:defRPr sz="2548"/>
            </a:pPr>
            <a:r>
              <a:t>Cambridge Analytica sammelte im großen Stil Daten über Wähler, um diese im Wahlkampf einzusetzen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Über Facebook bekam Cambridge Analytica Daten von über 50 Millionen Mitgliedern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Diese Daten wurden eingesetzt um gezielt Werbungen und Fake News zu schalten</a:t>
            </a:r>
          </a:p>
          <a:p>
            <a:pPr marL="312039" indent="-312039" defTabSz="531622">
              <a:spcBef>
                <a:spcPts val="2900"/>
              </a:spcBef>
              <a:defRPr sz="2548"/>
            </a:pPr>
            <a:r>
              <a:t>Halfen dabei mit, Donald Trump die Präsidentschaftswahl zu gewinnen</a:t>
            </a:r>
          </a:p>
        </p:txBody>
      </p:sp>
      <p:sp>
        <p:nvSpPr>
          <p:cNvPr id="171" name="Von Shealah Craighead - https://www.whitehouse.gov/the-press-office/2017/10/31/white-house-releases-official-portraits-president-donald-j-trump-and, Gemeinfrei, https://commons.wikimedia.org/w/index.php?curid=63768460"/>
          <p:cNvSpPr txBox="1"/>
          <p:nvPr/>
        </p:nvSpPr>
        <p:spPr>
          <a:xfrm>
            <a:off x="6733434" y="9131299"/>
            <a:ext cx="5303731" cy="55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000"/>
            </a:lvl1pPr>
          </a:lstStyle>
          <a:p>
            <a:pPr/>
            <a:r>
              <a:t>Von Shealah Craighead - https://www.whitehouse.gov/the-press-office/2017/10/31/white-house-releases-official-portraits-president-donald-j-trump-and, Gemeinfrei, https://commons.wikimedia.org/w/index.php?curid=63768460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p" bldLvl="5" animBg="1" rev="0" advAuto="0"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Frage</a:t>
            </a:r>
          </a:p>
        </p:txBody>
      </p:sp>
      <p:sp>
        <p:nvSpPr>
          <p:cNvPr id="174" name="Was seht ihr als den gefährlichsten Aspekt von Fake News a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000"/>
            </a:lvl1pPr>
          </a:lstStyle>
          <a:p>
            <a:pPr/>
            <a:r>
              <a:t>Was seht ihr als den gefährlichsten Aspekt von Fake News an?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Wie erkenne ich „Fake News“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Wie erkenne ich „Fake News“?</a:t>
            </a:r>
          </a:p>
        </p:txBody>
      </p:sp>
      <p:sp>
        <p:nvSpPr>
          <p:cNvPr id="177" name="Einseitige Berichterstattung (keine Betroffenen oder offizielle Stellen kommen zu Wort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Einseitige Berichterstattung (keine Betroffenen oder offizielle Stellen kommen zu Wort)</a:t>
            </a:r>
          </a:p>
          <a:p>
            <a:pPr/>
            <a:r>
              <a:t>Die Geschichte wird nicht von seriösen Medien berichtet</a:t>
            </a:r>
          </a:p>
          <a:p>
            <a:pPr/>
            <a:r>
              <a:t>Keine Angabe von Quellen bzw. Methoden die Meldung zu überprüfen</a:t>
            </a:r>
          </a:p>
          <a:p>
            <a:pPr/>
            <a:r>
              <a:t>Reißerisch formulierte Schlagzeilen (Clickbait)</a:t>
            </a:r>
          </a:p>
          <a:p>
            <a:pPr/>
            <a:r>
              <a:t>Diese Punkte können (teilweise), müssen aber nicht zutreffen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Was lässt sich gegen „Fake News“ tu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2" indent="379475" defTabSz="484886">
              <a:defRPr sz="6640"/>
            </a:pPr>
            <a:r>
              <a:t>Was lässt sich gegen „Fake News“ tun?</a:t>
            </a:r>
          </a:p>
        </p:txBody>
      </p:sp>
      <p:sp>
        <p:nvSpPr>
          <p:cNvPr id="180" name="Generell: Hinterfragen, was - egal wo - im Internet steht!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Generell: Hinterfragen, was - egal wo - im Internet steht!</a:t>
            </a:r>
          </a:p>
          <a:p>
            <a:pPr/>
            <a:r>
              <a:t>Im Zweifel Seiten wie mimikama.at oder kobuk.at aufrufen</a:t>
            </a:r>
          </a:p>
          <a:p>
            <a:pPr/>
            <a:r>
              <a:t>Solche Meldungen nicht verbreiten</a:t>
            </a:r>
          </a:p>
          <a:p>
            <a:pPr/>
            <a:r>
              <a:t>„Bewährte“ Medien unterstützen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Die „Bubble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Die „Bubble“</a:t>
            </a:r>
          </a:p>
        </p:txBody>
      </p:sp>
      <p:sp>
        <p:nvSpPr>
          <p:cNvPr id="183" name="Heutzutage lassen sich Nachrichtenquellen individuell zusammenstellen (Facebook, Twitte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Heutzutage lassen sich Nachrichtenquellen individuell zusammenstellen (Facebook, Twitter)</a:t>
            </a:r>
          </a:p>
          <a:p>
            <a:pPr/>
            <a:r>
              <a:t>Dies ist gefährlich, da man so nur eine einseitige Berichterstattung bekommt</a:t>
            </a:r>
          </a:p>
          <a:p>
            <a:pPr/>
            <a:r>
              <a:t>Um sich eine Meinung zu einem Thema zu bilden, sollte man allerdings mehrere Perspektiven heranziehen</a:t>
            </a:r>
          </a:p>
          <a:p>
            <a:pPr/>
            <a:r>
              <a:t>Daher sollte man überparteiliche Nachrichtenportale abonnieren bzw. Nachrichtensendungen ansehen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Was sind „Fake News“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Was sind „Fake News“?</a:t>
            </a:r>
          </a:p>
        </p:txBody>
      </p:sp>
      <p:sp>
        <p:nvSpPr>
          <p:cNvPr id="122" name="Absichtliche Falschmeldung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5000"/>
            </a:pPr>
            <a:r>
              <a:t>Absichtliche Falschmeldungen</a:t>
            </a:r>
          </a:p>
          <a:p>
            <a:pPr marL="444499" indent="-444499">
              <a:defRPr sz="5000"/>
            </a:pPr>
            <a:r>
              <a:t>Schlecht recherchierte bzw. unvollständige Meldungen</a:t>
            </a:r>
          </a:p>
          <a:p>
            <a:pPr marL="444499" indent="-444499">
              <a:defRPr sz="5000"/>
            </a:pPr>
            <a:r>
              <a:t>Satire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F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Frage</a:t>
            </a:r>
          </a:p>
        </p:txBody>
      </p:sp>
      <p:sp>
        <p:nvSpPr>
          <p:cNvPr id="186" name="Was lässt sich eurer Meinung nach gegen Fake News unternehme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000"/>
            </a:lvl1pPr>
          </a:lstStyle>
          <a:p>
            <a:pPr/>
            <a:r>
              <a:t>Was lässt sich eurer Meinung nach gegen Fake News unternehmen?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Video zu Verschwörungstheorien"/>
          <p:cNvSpPr txBox="1"/>
          <p:nvPr>
            <p:ph type="title"/>
          </p:nvPr>
        </p:nvSpPr>
        <p:spPr>
          <a:xfrm>
            <a:off x="1270000" y="381000"/>
            <a:ext cx="10464800" cy="1422400"/>
          </a:xfrm>
          <a:prstGeom prst="rect">
            <a:avLst/>
          </a:prstGeom>
        </p:spPr>
        <p:txBody>
          <a:bodyPr anchor="ctr"/>
          <a:lstStyle>
            <a:lvl1pPr defTabSz="391414">
              <a:defRPr sz="5360"/>
            </a:lvl1pPr>
          </a:lstStyle>
          <a:p>
            <a:pPr/>
            <a:r>
              <a:t>Video zu Verschwörungstheorien</a:t>
            </a:r>
          </a:p>
        </p:txBody>
      </p:sp>
      <p:sp>
        <p:nvSpPr>
          <p:cNvPr id="189" name="https://www.youtube.com/watch?v=Hug0rfFC_L8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3663"/>
            </a:lvl1pPr>
          </a:lstStyle>
          <a:p>
            <a:pPr/>
            <a:r>
              <a:t>https://www.youtube.com/watch?v=Hug0rfFC_L8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Frage</a:t>
            </a:r>
          </a:p>
        </p:txBody>
      </p:sp>
      <p:sp>
        <p:nvSpPr>
          <p:cNvPr id="192" name="Werdet ihr etwas an eurem Verhalten im Netz veränder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000"/>
            </a:lvl1pPr>
          </a:lstStyle>
          <a:p>
            <a:pPr/>
            <a:r>
              <a:t>Werdet ihr etwas an eurem Verhalten im Netz verändern?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ufgab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Aufgabe</a:t>
            </a:r>
          </a:p>
        </p:txBody>
      </p:sp>
      <p:sp>
        <p:nvSpPr>
          <p:cNvPr id="195" name="Suche dir die Aufgabenstellung deiner Gruppe auf Moodle heraus und lies sie dir durch!"/>
          <p:cNvSpPr txBox="1"/>
          <p:nvPr>
            <p:ph type="body" sz="quarter" idx="1"/>
          </p:nvPr>
        </p:nvSpPr>
        <p:spPr>
          <a:xfrm>
            <a:off x="952500" y="7736433"/>
            <a:ext cx="11099800" cy="111546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Suche dir die Aufgabenstellung deiner Gruppe auf Moodle heraus und lies sie dir durch!</a:t>
            </a:r>
          </a:p>
        </p:txBody>
      </p:sp>
      <p:pic>
        <p:nvPicPr>
          <p:cNvPr id="196" name="IMG_0104.jpeg" descr="IMG_0104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137"/>
          <a:stretch>
            <a:fillRect/>
          </a:stretch>
        </p:blipFill>
        <p:spPr>
          <a:xfrm>
            <a:off x="3039268" y="2816621"/>
            <a:ext cx="6926240" cy="4120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Absichtliche Falschmeld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Absichtliche Falschmeldungen</a:t>
            </a:r>
          </a:p>
        </p:txBody>
      </p:sp>
      <p:sp>
        <p:nvSpPr>
          <p:cNvPr id="125" name="Meldungen, in welchen bewusst falsche Tatsachen verbreitet werd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Meldungen, in welchen bewusst falsche Tatsachen verbreitet werden</a:t>
            </a:r>
          </a:p>
          <a:p>
            <a:pPr/>
            <a:r>
              <a:t>Dienen meist zum Beschmutzen eines (politischen) Gegners</a:t>
            </a:r>
          </a:p>
          <a:p>
            <a:pPr/>
            <a:r>
              <a:t>Regen bewusst zur Provokation an</a:t>
            </a:r>
          </a:p>
          <a:p>
            <a:pPr/>
            <a:r>
              <a:t>Haben eine reißerische Headline („Clickbait“)</a:t>
            </a:r>
          </a:p>
          <a:p>
            <a:pPr/>
            <a:r>
              <a:t>Sind in bestimmten Maße glaubhaft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eispiel „Birther-Bewegung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Beispiel „Birther-Bewegung“</a:t>
            </a:r>
          </a:p>
        </p:txBody>
      </p:sp>
      <p:sp>
        <p:nvSpPr>
          <p:cNvPr id="128" name="Verschwörungstheorie, welche besagt, dass Barack Obama kein US-Staatsbürger se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Verschwörungstheorie, welche besagt, dass Barack Obama kein US-Staatsbürger sei</a:t>
            </a:r>
          </a:p>
          <a:p>
            <a:pPr/>
            <a:r>
              <a:t>Erfüllt alle Punkte einer „Fake News“-Meldung</a:t>
            </a:r>
          </a:p>
          <a:p>
            <a:pPr/>
            <a:r>
              <a:t>Wurde u.a. auch von Donald Trump verbreitet</a:t>
            </a:r>
          </a:p>
          <a:p>
            <a:pPr/>
            <a:r>
              <a:t>Ähnlicher Fall auch in Österreich - &gt; van der Bellen gefälschte Arztmeldung</a:t>
            </a:r>
          </a:p>
        </p:txBody>
      </p:sp>
      <p:sp>
        <p:nvSpPr>
          <p:cNvPr id="129" name="Von Official White House Photo by Pete Souza - P120612PS-0463 (direct link), Gemeinfrei, https://commons.wikimedia.org/w/index.php?curid=23956389"/>
          <p:cNvSpPr txBox="1"/>
          <p:nvPr/>
        </p:nvSpPr>
        <p:spPr>
          <a:xfrm>
            <a:off x="7408405" y="9055099"/>
            <a:ext cx="3953790" cy="55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000"/>
            </a:lvl1pPr>
          </a:lstStyle>
          <a:p>
            <a:pPr/>
            <a:r>
              <a:t>Von Official White House Photo by Pete Souza - P120612PS-0463 (direct link), Gemeinfrei, https://commons.wikimedia.org/w/index.php?curid=23956389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eispiel „Pizzagate“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Beispiel „Pizzagate“</a:t>
            </a:r>
          </a:p>
        </p:txBody>
      </p:sp>
      <p:sp>
        <p:nvSpPr>
          <p:cNvPr id="132" name="Besagte, dass in einer Pizzeria in Washington, D.C. diverse illegale Aktivitäten stattfinden mit Verbindung zu Hillary Clinton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22325" indent="-322325" defTabSz="549148">
              <a:spcBef>
                <a:spcPts val="3000"/>
              </a:spcBef>
              <a:defRPr sz="2632"/>
            </a:pPr>
            <a:r>
              <a:t>Besagte, dass in einer Pizzeria in Washington, D.C. diverse illegale Aktivitäten stattfinden mit Verbindung zu Hillary Clinton</a:t>
            </a:r>
          </a:p>
          <a:p>
            <a:pPr marL="322325" indent="-322325" defTabSz="549148">
              <a:spcBef>
                <a:spcPts val="3000"/>
              </a:spcBef>
              <a:defRPr sz="2632"/>
            </a:pPr>
            <a:r>
              <a:t>Bewusste Falschmeldung, verbreitet über reddit und 4chan</a:t>
            </a:r>
          </a:p>
          <a:p>
            <a:pPr marL="322325" indent="-322325" defTabSz="549148">
              <a:spcBef>
                <a:spcPts val="3000"/>
              </a:spcBef>
              <a:defRPr sz="2632"/>
            </a:pPr>
            <a:r>
              <a:t>Am 4.12.2016 stürmte ein bewaffneter Angreifer diese Pizzeria</a:t>
            </a:r>
          </a:p>
          <a:p>
            <a:pPr marL="322325" indent="-322325" defTabSz="549148">
              <a:spcBef>
                <a:spcPts val="3000"/>
              </a:spcBef>
              <a:defRPr sz="2632"/>
            </a:pPr>
            <a:r>
              <a:t>Verletzt wurde niemand, der Angreifer wurde festgenommen und verurteilt</a:t>
            </a:r>
          </a:p>
        </p:txBody>
      </p:sp>
      <p:sp>
        <p:nvSpPr>
          <p:cNvPr id="133" name="Von Farragutful - Eigenes Werk, CC BY-SA 4.0, https://commons.wikimedia.org/w/index.php?curid=54137782"/>
          <p:cNvSpPr txBox="1"/>
          <p:nvPr/>
        </p:nvSpPr>
        <p:spPr>
          <a:xfrm>
            <a:off x="7718590" y="9182099"/>
            <a:ext cx="3333421" cy="402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1000"/>
            </a:lvl1pPr>
          </a:lstStyle>
          <a:p>
            <a:pPr/>
            <a:r>
              <a:t>Von Farragutful - Eigenes Werk, CC BY-SA 4.0, https://commons.wikimedia.org/w/index.php?curid=54137782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chlecht recherchierte Meldun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Schlecht recherchierte Meldungen</a:t>
            </a:r>
          </a:p>
        </p:txBody>
      </p:sp>
      <p:sp>
        <p:nvSpPr>
          <p:cNvPr id="136" name="Lassen teilweise unbewusst Details au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3600"/>
            </a:pPr>
            <a:r>
              <a:t>Lassen teilweise unbewusst Details aus</a:t>
            </a:r>
          </a:p>
          <a:p>
            <a:pPr marL="444499" indent="-444499">
              <a:defRPr sz="3600"/>
            </a:pPr>
            <a:r>
              <a:t>Erschaffen dadurch trotzdem eine falsche Realität</a:t>
            </a:r>
          </a:p>
          <a:p>
            <a:pPr marL="444499" indent="-444499">
              <a:defRPr sz="3600"/>
            </a:pPr>
            <a:r>
              <a:t>Finden sich auch in „Qualitätsmedien“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ewusste Manipulation der dargestellten Grafik"/>
          <p:cNvSpPr txBox="1"/>
          <p:nvPr>
            <p:ph type="body" sz="quarter" idx="1"/>
          </p:nvPr>
        </p:nvSpPr>
        <p:spPr>
          <a:xfrm>
            <a:off x="1270000" y="8153400"/>
            <a:ext cx="10464800" cy="670223"/>
          </a:xfrm>
          <a:prstGeom prst="rect">
            <a:avLst/>
          </a:prstGeom>
        </p:spPr>
        <p:txBody>
          <a:bodyPr/>
          <a:lstStyle/>
          <a:p>
            <a:pPr/>
            <a:r>
              <a:t>Bewusste Manipulation der dargestellten Grafik</a:t>
            </a:r>
          </a:p>
        </p:txBody>
      </p:sp>
      <p:pic>
        <p:nvPicPr>
          <p:cNvPr id="13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2693" y="2027093"/>
            <a:ext cx="5699414" cy="569941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40" name="Quelle: https://www.facebook.com/mkunasek/photos/a.10151353074773282.1073741825.66095458281/10155569332853282/?type=3&amp;theater"/>
          <p:cNvSpPr txBox="1"/>
          <p:nvPr/>
        </p:nvSpPr>
        <p:spPr>
          <a:xfrm>
            <a:off x="2365946" y="9202927"/>
            <a:ext cx="8272908" cy="25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1000"/>
            </a:lvl1pPr>
          </a:lstStyle>
          <a:p>
            <a:pPr/>
            <a:r>
              <a:t>Quelle: https://www.facebook.com/mkunasek/photos/a.10151353074773282.1073741825.66095458281/10155569332853282/?type=3&amp;theater</a:t>
            </a:r>
          </a:p>
        </p:txBody>
      </p:sp>
      <p:pic>
        <p:nvPicPr>
          <p:cNvPr id="141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3921" y="3195662"/>
            <a:ext cx="5363630" cy="336227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42" name="Unvollständige Meldungen"/>
          <p:cNvSpPr txBox="1"/>
          <p:nvPr>
            <p:ph type="title"/>
          </p:nvPr>
        </p:nvSpPr>
        <p:spPr>
          <a:xfrm>
            <a:off x="952500" y="254000"/>
            <a:ext cx="11099800" cy="1346200"/>
          </a:xfrm>
          <a:prstGeom prst="rect">
            <a:avLst/>
          </a:prstGeom>
        </p:spPr>
        <p:txBody>
          <a:bodyPr anchor="ctr"/>
          <a:lstStyle>
            <a:lvl1pPr>
              <a:defRPr sz="6000"/>
            </a:lvl1pPr>
          </a:lstStyle>
          <a:p>
            <a:pPr/>
            <a:r>
              <a:t>Unvollständige Meldungen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43156 0.000000" origin="layout" pathEditMode="relative">
                                      <p:cBhvr>
                                        <p:cTn id="1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withEffect" presetSubtype="0" presetID="6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72181" y="7218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whole" bldLvl="1" animBg="1" rev="0" advAuto="0" spid="139" grpId="1"/>
      <p:bldP build="whole" bldLvl="1" animBg="1" rev="0" advAuto="0" spid="138" grpId="2"/>
      <p:bldP build="whole" bldLvl="1" animBg="1" rev="0" advAuto="0" spid="139" grpId="5"/>
      <p:bldP build="whole" bldLvl="1" animBg="1" rev="0" advAuto="0" spid="141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ati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Satire</a:t>
            </a:r>
          </a:p>
        </p:txBody>
      </p:sp>
      <p:sp>
        <p:nvSpPr>
          <p:cNvPr id="145" name="Sind bewusste Falschmeldungen, dienen aber zur Belustigung und haben nur geringen Wahrheitsgehalt…"/>
          <p:cNvSpPr txBox="1"/>
          <p:nvPr>
            <p:ph type="body" sz="half" idx="1"/>
          </p:nvPr>
        </p:nvSpPr>
        <p:spPr>
          <a:xfrm>
            <a:off x="952500" y="2590800"/>
            <a:ext cx="4684713" cy="6286500"/>
          </a:xfrm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3400"/>
              </a:spcBef>
              <a:defRPr sz="2624"/>
            </a:pPr>
            <a:r>
              <a:t>Sind bewusste Falschmeldungen, dienen aber zur Belustigung und haben nur geringen Wahrheitsgehalt</a:t>
            </a:r>
          </a:p>
          <a:p>
            <a:pPr marL="364489" indent="-364489" defTabSz="479044">
              <a:spcBef>
                <a:spcPts val="3400"/>
              </a:spcBef>
              <a:defRPr sz="2624"/>
            </a:pPr>
            <a:r>
              <a:t>Nur in seltenen Fällen politisch motiviert</a:t>
            </a:r>
          </a:p>
          <a:p>
            <a:pPr marL="364489" indent="-364489" defTabSz="479044">
              <a:spcBef>
                <a:spcPts val="3400"/>
              </a:spcBef>
              <a:defRPr sz="2624"/>
            </a:pPr>
            <a:r>
              <a:t>Oft übertriebene Darstellung der Realität</a:t>
            </a:r>
          </a:p>
          <a:p>
            <a:pPr marL="364489" indent="-364489" defTabSz="479044">
              <a:spcBef>
                <a:spcPts val="3400"/>
              </a:spcBef>
              <a:defRPr sz="2624"/>
            </a:pPr>
            <a:r>
              <a:t>Bekannte Beispiele sind  Die Tagespresse,             Der Postillon &amp; The Onion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Frage</a:t>
            </a:r>
          </a:p>
        </p:txBody>
      </p:sp>
      <p:sp>
        <p:nvSpPr>
          <p:cNvPr id="148" name="Seid ihr schon einmal mit einer Art von Fake News in Berührung gekommen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5000"/>
            </a:lvl1pPr>
          </a:lstStyle>
          <a:p>
            <a:pPr/>
            <a:r>
              <a:t>Seid ihr schon einmal mit einer Art von Fake News in Berührung gekommen?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